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3" r:id="rId6"/>
    <p:sldId id="260" r:id="rId7"/>
    <p:sldId id="261" r:id="rId8"/>
    <p:sldId id="262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27" autoAdjust="0"/>
    <p:restoredTop sz="94660"/>
  </p:normalViewPr>
  <p:slideViewPr>
    <p:cSldViewPr snapToGrid="0">
      <p:cViewPr>
        <p:scale>
          <a:sx n="66" d="100"/>
          <a:sy n="66" d="100"/>
        </p:scale>
        <p:origin x="1110" y="9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E3B138-550E-1283-6353-0F2987E254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BBD7B9A-86D4-3E62-E756-9031339359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39DE4F-FC66-948D-6C36-1FCCD60B5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587B95-3C92-E9C5-973B-3060B896D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780C497-4848-7303-EE1D-4733356FA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4846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50C549-A89B-344B-4A13-2D075822D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5B3F8A9-B82E-FF8E-A5FF-55B55A81D0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F94115E-E41E-580E-4632-6F592B99D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AF83BE-AF34-B21C-7BC8-A4F762B0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259DFE8-B5FF-E304-E01E-7C352DAA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6461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FF7E1A6-74A6-08BF-53B8-8FD3A4F2C3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BB45C07-386A-E530-8802-65B0ABE14C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98C32D-E7CD-FFF4-3953-0836C3727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9A7AFC-E451-8903-0BF6-4845924E2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4B9889-8215-E3A2-0BBF-98FD26DCC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16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F8818C-F041-3669-4949-0EE426CE8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87E57B-6C95-64BD-31F2-1D56B9670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C00978-6945-69C2-BB2A-6B28843E5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AA2D41-6DB5-F1FB-B6C3-7D3AA28B1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6E17D9-B046-D088-605B-8814A90C6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0128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02CB22-339F-41E6-FB9F-FD69BA004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BD96E1D-0174-B550-7DBE-6F2A7FF91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DB964C-C45C-26CD-763B-C9239B4EE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733C36-9D88-6C9F-4143-9DC7F9C1E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EF738E-1319-415C-1D4C-EC4D16509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4411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0717B2-D277-AA6F-6A00-92FD14959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50494B-6045-3085-7B65-4CDEFB12C9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2DD4E51-557A-8A4E-AC37-2CD2D53826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E99620-F8A7-1545-598C-EFA739392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2326B8F-2ECA-13D6-66A2-8103D554D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08E2D3-8719-9BDF-190D-BC8E2E938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0947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59E6BE-4544-A413-29CF-ABA1B4C03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4621C6-2A17-AB54-A53D-3A7F3E8CF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E4B3DC4-9AB5-B089-4DF3-15540C5AA7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D4BB178-84D4-935D-F998-5AAC9834A6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AF6D7CB-F236-EA3F-C0E5-A1FDE7F547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A154403-7068-B397-2C12-E8064D16B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A59C6C9-AD0C-897D-EE03-CFE6E0CF8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7D457FD-8E8C-D6BB-4C97-1F71981F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5598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88F7F5-CD31-0A94-9A4D-2EEE7AC44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BF91A25-D23E-6B97-96F4-3C98033D3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F35444B-ADBB-4A8A-FE3A-43CF82F99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6DDF26B-3A76-26C5-D3EE-6017F1785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0485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1C26325-04B1-4C89-178D-CE75FE5C7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59B9E49-AB34-EC50-F91A-92F55F7C5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CE09B73-8E07-3BEB-37AE-C081E4FBA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8890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BD4C1F-B2DE-FB3E-FBF4-645EDE700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3F631F-2D38-C8CC-1723-FA9083E95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8C8CC9A-CB73-A976-9721-661934498F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70373F2-DB7D-90A9-E029-D4E70D9AF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B96A6C0-EC92-05D7-8E25-7E0E7876B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62FBE87-2152-01D1-D646-0C78B973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909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45B7D5-F98E-C768-5A5D-3021770FD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25F184B-21F7-A7E1-3296-907E088CF2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5E89D61-30F9-BAE2-5A59-7C1D6FF7F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FB01A82-FBF2-068D-C9ED-845FAC29D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F75A5C0-9965-2DB9-32F7-1C18A426C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59CD628-609B-D00A-AD38-49D9DE0B5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2036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C19018-155D-2075-03C8-558D68E7D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3EEBFE-3E8A-E6DE-EE14-9ECF3A7BE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09904C-6C9A-B1A5-1852-1C23C5E3AB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DDF79-111F-4B0D-A4D0-55F93A8620DE}" type="datetimeFigureOut">
              <a:rPr lang="ru-RU" smtClean="0"/>
              <a:t>26.09.2025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4F50DB-0642-DC27-C0EE-6DDAB52CF4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DDEE5A-0D07-6426-91B0-7E3C729FE9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07218-486B-45C0-B87E-A791B98347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75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.png"/><Relationship Id="rId7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4653E14D-94F3-D090-54F6-7EBB31A1A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523E58-1FE7-494F-D7DB-835ECF07B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08513" y="772318"/>
            <a:ext cx="7203440" cy="16557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rial Rounded MT Bold" panose="020F0704030504030204" pitchFamily="34" charset="0"/>
              </a:rPr>
              <a:t>IntelliJ IDEA Community Edition</a:t>
            </a:r>
            <a:br>
              <a:rPr lang="en-US" b="1" dirty="0"/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537385E-DC19-82FF-5844-AA5439E9C6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1771" y="4851968"/>
            <a:ext cx="4804229" cy="1828800"/>
          </a:xfrm>
        </p:spPr>
        <p:txBody>
          <a:bodyPr>
            <a:normAutofit fontScale="92500" lnSpcReduction="20000"/>
          </a:bodyPr>
          <a:lstStyle/>
          <a:p>
            <a:r>
              <a:rPr lang="ru-RU" dirty="0">
                <a:latin typeface="Arial Black" panose="020B0A04020102020204" pitchFamily="34" charset="0"/>
              </a:rPr>
              <a:t>Состав группы</a:t>
            </a:r>
          </a:p>
          <a:p>
            <a:r>
              <a:rPr lang="ru-RU" dirty="0"/>
              <a:t>Андреев Кирилл </a:t>
            </a:r>
          </a:p>
          <a:p>
            <a:r>
              <a:rPr lang="ru-RU" dirty="0"/>
              <a:t>Болгов Александр</a:t>
            </a:r>
          </a:p>
          <a:p>
            <a:r>
              <a:rPr lang="ru-RU" dirty="0"/>
              <a:t>Иванов Фёдор </a:t>
            </a:r>
          </a:p>
          <a:p>
            <a:r>
              <a:rPr lang="ru-RU" dirty="0"/>
              <a:t>Стажков Данила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1FD65EF1-6895-7A84-75B2-80CF34EAA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icture background">
            <a:extLst>
              <a:ext uri="{FF2B5EF4-FFF2-40B4-BE49-F238E27FC236}">
                <a16:creationId xmlns:a16="http://schemas.microsoft.com/office/drawing/2014/main" id="{6D30F18E-782E-0D1C-1D16-135195935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1344" y="1832430"/>
            <a:ext cx="4280609" cy="3537855"/>
          </a:xfrm>
          <a:prstGeom prst="rect">
            <a:avLst/>
          </a:prstGeom>
          <a:noFill/>
          <a:scene3d>
            <a:camera prst="perspective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4317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5684B-4E22-0C66-E780-C819A9912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ACC8DAE7-43A6-C64B-1499-3C4BFAA2B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574DBE-036F-79E2-DB37-EA701CA5DC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7"/>
            <a:ext cx="9243786" cy="746490"/>
          </a:xfrm>
        </p:spPr>
        <p:txBody>
          <a:bodyPr>
            <a:normAutofit/>
          </a:bodyPr>
          <a:lstStyle/>
          <a:p>
            <a:r>
              <a:rPr lang="ru-RU" sz="4400" b="1" dirty="0"/>
              <a:t>Отладка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4115797-CE61-E315-01D1-E3F95EC48D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019" y="686326"/>
            <a:ext cx="10086248" cy="2067737"/>
          </a:xfrm>
        </p:spPr>
        <p:txBody>
          <a:bodyPr>
            <a:normAutofit/>
          </a:bodyPr>
          <a:lstStyle/>
          <a:p>
            <a:r>
              <a:rPr lang="ru-RU" dirty="0"/>
              <a:t>Запуск: </a:t>
            </a:r>
            <a:r>
              <a:rPr lang="en-US" dirty="0"/>
              <a:t>Shift+F9</a:t>
            </a:r>
          </a:p>
          <a:p>
            <a:r>
              <a:rPr lang="ru-RU" dirty="0"/>
              <a:t>Точки останова: </a:t>
            </a:r>
            <a:r>
              <a:rPr lang="en-US" dirty="0"/>
              <a:t>Ctrl+F8</a:t>
            </a:r>
          </a:p>
          <a:p>
            <a:r>
              <a:rPr lang="ru-RU" dirty="0"/>
              <a:t>Шаги: </a:t>
            </a:r>
            <a:r>
              <a:rPr lang="en-US" dirty="0"/>
              <a:t>F8 (</a:t>
            </a:r>
            <a:r>
              <a:rPr lang="ru-RU" dirty="0"/>
              <a:t>через), </a:t>
            </a:r>
            <a:r>
              <a:rPr lang="en-US" dirty="0"/>
              <a:t>F7 (</a:t>
            </a:r>
            <a:r>
              <a:rPr lang="ru-RU" dirty="0"/>
              <a:t>внутрь)</a:t>
            </a:r>
          </a:p>
          <a:p>
            <a:r>
              <a:rPr lang="ru-RU" dirty="0"/>
              <a:t>Выражения: </a:t>
            </a:r>
            <a:r>
              <a:rPr lang="en-US" dirty="0"/>
              <a:t>Alt+F8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B4DAE162-DB5B-252E-DD52-34FC1FE18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F7AA223-3384-3559-6ABE-8CDA269074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9772" y="2535422"/>
            <a:ext cx="7723009" cy="424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961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4346A-AF6A-4AB1-E709-3331D8569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2A2C9DA4-7E2B-C542-815D-344EEDAF4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93F357-82F0-8069-5EA0-D3E1504428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6"/>
            <a:ext cx="9243786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Компиляция и сборка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25B92BF-27E0-BDC2-81F2-A30786301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534" y="875325"/>
            <a:ext cx="10086248" cy="1446961"/>
          </a:xfrm>
        </p:spPr>
        <p:txBody>
          <a:bodyPr>
            <a:normAutofit/>
          </a:bodyPr>
          <a:lstStyle/>
          <a:p>
            <a:r>
              <a:rPr lang="ru-RU" dirty="0"/>
              <a:t>Инкрементальная компиляция</a:t>
            </a:r>
          </a:p>
          <a:p>
            <a:r>
              <a:rPr lang="ru-RU" dirty="0" err="1"/>
              <a:t>Build</a:t>
            </a:r>
            <a:r>
              <a:rPr lang="ru-RU" dirty="0"/>
              <a:t> (изменения) </a:t>
            </a:r>
            <a:r>
              <a:rPr lang="ru-RU" dirty="0" err="1"/>
              <a:t>vs</a:t>
            </a:r>
            <a:r>
              <a:rPr lang="ru-RU" dirty="0"/>
              <a:t> </a:t>
            </a:r>
            <a:r>
              <a:rPr lang="ru-RU" dirty="0" err="1"/>
              <a:t>Rebuild</a:t>
            </a:r>
            <a:r>
              <a:rPr lang="ru-RU" dirty="0"/>
              <a:t> (полная)</a:t>
            </a:r>
          </a:p>
          <a:p>
            <a:r>
              <a:rPr lang="ru-RU" dirty="0"/>
              <a:t>Автосборка при изменениях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A134BC44-5EFF-7F40-3F62-D192A5249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1C6EC2-51C1-44F8-0DD3-D9C21249D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89" y="2609484"/>
            <a:ext cx="5182104" cy="3611983"/>
          </a:xfrm>
          <a:prstGeom prst="rect">
            <a:avLst/>
          </a:prstGeom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A221235D-BF3B-84D7-B833-18D420976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408" y="2216285"/>
            <a:ext cx="5278058" cy="4398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888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66B70-34FD-CD66-D02A-2EF32F543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1C45A0BD-9629-12AC-82E4-2E2282E9F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1AB6DA-EB7B-B6EF-E76F-397D85B6CC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6"/>
            <a:ext cx="9243786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Производительность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05AE61-4DB2-F15A-B88C-F11F41A914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0164" y="814207"/>
            <a:ext cx="10086248" cy="2067737"/>
          </a:xfrm>
        </p:spPr>
        <p:txBody>
          <a:bodyPr>
            <a:normAutofit/>
          </a:bodyPr>
          <a:lstStyle/>
          <a:p>
            <a:r>
              <a:rPr lang="ru-RU" dirty="0"/>
              <a:t>Фоновая индексация</a:t>
            </a:r>
          </a:p>
          <a:p>
            <a:r>
              <a:rPr lang="ru-RU" dirty="0"/>
              <a:t>Кэширование зависимостей</a:t>
            </a:r>
          </a:p>
          <a:p>
            <a:r>
              <a:rPr lang="ru-RU" dirty="0"/>
              <a:t>Режим энергосбережения</a:t>
            </a:r>
          </a:p>
          <a:p>
            <a:r>
              <a:rPr lang="ru-RU" dirty="0"/>
              <a:t>Исключение папок (</a:t>
            </a:r>
            <a:r>
              <a:rPr lang="ru-RU" dirty="0" err="1"/>
              <a:t>node_modules</a:t>
            </a:r>
            <a:r>
              <a:rPr lang="ru-RU" dirty="0"/>
              <a:t>)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069A7594-47B8-5AB0-BD03-552107F2C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6A266DCB-8866-0B09-D179-A27E63BBBD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6725" y="2750137"/>
            <a:ext cx="6178550" cy="3874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6273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201DBD-A193-50D2-DAFE-4DFFFA2C1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82F55553-96BA-D498-4499-A8CF6C776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AEC6D5-4915-B3BA-4491-49C48E4CC0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6"/>
            <a:ext cx="9243786" cy="824253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Профилирование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393B850-0687-9315-395F-DED19627E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1537" y="849789"/>
            <a:ext cx="10086248" cy="2067737"/>
          </a:xfrm>
        </p:spPr>
        <p:txBody>
          <a:bodyPr>
            <a:normAutofit/>
          </a:bodyPr>
          <a:lstStyle/>
          <a:p>
            <a:r>
              <a:rPr lang="en-US" dirty="0"/>
              <a:t>Async Profiler</a:t>
            </a:r>
          </a:p>
          <a:p>
            <a:r>
              <a:rPr lang="en-US" dirty="0"/>
              <a:t>Flame Graphs</a:t>
            </a:r>
          </a:p>
          <a:p>
            <a:r>
              <a:rPr lang="ru-RU" dirty="0"/>
              <a:t>Анализ: </a:t>
            </a:r>
            <a:r>
              <a:rPr lang="en-US" dirty="0"/>
              <a:t>CPU, </a:t>
            </a:r>
            <a:r>
              <a:rPr lang="ru-RU" dirty="0"/>
              <a:t>аллокации, блокировки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56177637-84F8-EAF6-CE08-584B54919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B103F1FF-0ED2-B110-9AEA-13B7024C4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769" y="2453836"/>
            <a:ext cx="8306678" cy="4249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14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0E2B7A-029A-097D-8F75-3297A1AEF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27B581F2-1FDC-8DD6-57F0-44F057304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36BBEE-2070-0DAB-0F81-4A0BD6CA78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6"/>
            <a:ext cx="9243786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Память </a:t>
            </a:r>
            <a:r>
              <a:rPr lang="en-US" sz="4400" b="1" dirty="0">
                <a:latin typeface="Arial Rounded MT Bold" panose="020F0704030504030204" pitchFamily="34" charset="0"/>
              </a:rPr>
              <a:t>JVM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705F73C-B62C-2B81-E202-550AAA1E3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534" y="875326"/>
            <a:ext cx="10086248" cy="1505018"/>
          </a:xfrm>
        </p:spPr>
        <p:txBody>
          <a:bodyPr>
            <a:normAutofit/>
          </a:bodyPr>
          <a:lstStyle/>
          <a:p>
            <a:r>
              <a:rPr lang="ru-RU" dirty="0"/>
              <a:t>Настройка памяти: </a:t>
            </a:r>
            <a:r>
              <a:rPr lang="en-US" dirty="0"/>
              <a:t>Help → Change Memory Settings</a:t>
            </a:r>
          </a:p>
          <a:p>
            <a:r>
              <a:rPr lang="ru-RU" dirty="0"/>
              <a:t>Параметры: -</a:t>
            </a:r>
            <a:r>
              <a:rPr lang="en-US" dirty="0" err="1"/>
              <a:t>Xms</a:t>
            </a:r>
            <a:r>
              <a:rPr lang="en-US" dirty="0"/>
              <a:t>, -</a:t>
            </a:r>
            <a:r>
              <a:rPr lang="en-US" dirty="0" err="1"/>
              <a:t>Xmx</a:t>
            </a:r>
            <a:endParaRPr lang="en-US" dirty="0"/>
          </a:p>
          <a:p>
            <a:r>
              <a:rPr lang="ru-RU" dirty="0"/>
              <a:t>Захват дампов памяти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42A99587-D07B-DA04-E102-1FE200850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Picture background">
            <a:extLst>
              <a:ext uri="{FF2B5EF4-FFF2-40B4-BE49-F238E27FC236}">
                <a16:creationId xmlns:a16="http://schemas.microsoft.com/office/drawing/2014/main" id="{0B88EFDE-302B-6689-A75A-8490C5D99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2832" y="2366055"/>
            <a:ext cx="6140074" cy="4223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5845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A079E8-786D-F6A3-CE2C-71E76FE52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53A633E9-FDB5-4164-DA01-37BC38A4C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0F2C75-E334-3612-25D4-7FCD21B2CF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6"/>
            <a:ext cx="9243786" cy="824253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Arial Rounded MT Bold" panose="020F0704030504030204" pitchFamily="34" charset="0"/>
              </a:rPr>
              <a:t>AI-</a:t>
            </a:r>
            <a:r>
              <a:rPr lang="ru-RU" sz="4400" b="1" dirty="0"/>
              <a:t>функции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25A96F8-627D-6B72-A24D-3039B4467F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6048" y="875325"/>
            <a:ext cx="10086248" cy="1505018"/>
          </a:xfrm>
        </p:spPr>
        <p:txBody>
          <a:bodyPr>
            <a:noAutofit/>
          </a:bodyPr>
          <a:lstStyle/>
          <a:p>
            <a:r>
              <a:rPr lang="ru-RU" dirty="0"/>
              <a:t>Локальные модели для </a:t>
            </a:r>
            <a:r>
              <a:rPr lang="ru-RU" dirty="0" err="1"/>
              <a:t>автодополнения</a:t>
            </a:r>
            <a:endParaRPr lang="ru-RU" dirty="0"/>
          </a:p>
          <a:p>
            <a:r>
              <a:rPr lang="ru-RU" dirty="0"/>
              <a:t>Поддержка SQL, YAML, JSON</a:t>
            </a:r>
          </a:p>
          <a:p>
            <a:r>
              <a:rPr lang="ru-RU" dirty="0"/>
              <a:t>Project </a:t>
            </a:r>
            <a:r>
              <a:rPr lang="ru-RU" dirty="0" err="1"/>
              <a:t>Rules</a:t>
            </a:r>
            <a:r>
              <a:rPr lang="ru-RU" dirty="0"/>
              <a:t> для кастомизации</a:t>
            </a:r>
          </a:p>
          <a:p>
            <a:br>
              <a:rPr lang="ru-RU" dirty="0"/>
            </a:br>
            <a:endParaRPr lang="ru-RU" dirty="0"/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501ABE7A-0ADE-C9B1-0E85-AB3734D54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Picture background">
            <a:extLst>
              <a:ext uri="{FF2B5EF4-FFF2-40B4-BE49-F238E27FC236}">
                <a16:creationId xmlns:a16="http://schemas.microsoft.com/office/drawing/2014/main" id="{B1E10AF0-4459-2D48-18AD-5BFC01D0D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3321" y="2525484"/>
            <a:ext cx="7665358" cy="3066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6137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29DFA-587C-E419-80CD-0B7515D2D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A75B829A-75BD-CDC0-F96C-CE4F224AE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B16FD9-686F-E482-A5D0-345C778EC0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6"/>
            <a:ext cx="9243786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Плагины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ED02A43-D987-FA32-688C-2A85B19A7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1537" y="849789"/>
            <a:ext cx="10086248" cy="2067737"/>
          </a:xfrm>
        </p:spPr>
        <p:txBody>
          <a:bodyPr>
            <a:normAutofit/>
          </a:bodyPr>
          <a:lstStyle/>
          <a:p>
            <a:r>
              <a:rPr lang="ru-RU" dirty="0"/>
              <a:t>Установка: </a:t>
            </a:r>
            <a:r>
              <a:rPr lang="en-US" dirty="0"/>
              <a:t>Settings → Plugins</a:t>
            </a:r>
          </a:p>
          <a:p>
            <a:r>
              <a:rPr lang="en-US" dirty="0"/>
              <a:t>Key Promoter X, Rainbow Brackets</a:t>
            </a:r>
          </a:p>
          <a:p>
            <a:r>
              <a:rPr lang="en-US" dirty="0"/>
              <a:t>Maven Helper, Database Navigator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95D52DED-D52E-6F96-51A0-46026A4BA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C37AF9-27EB-E67A-AAE7-F56874A6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8172" y="2251322"/>
            <a:ext cx="8495936" cy="458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4086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2B79E-FDB7-14D5-D82C-1027F06C0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CAB0693B-476C-5459-0186-095FD2A3D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5033CC-FFC0-BD2B-D44C-B39342254B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6"/>
            <a:ext cx="9243786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Базы данных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087B2AE-3710-4B85-5C01-81AA0DC3A9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933" y="849789"/>
            <a:ext cx="10086248" cy="1505018"/>
          </a:xfrm>
        </p:spPr>
        <p:txBody>
          <a:bodyPr>
            <a:noAutofit/>
          </a:bodyPr>
          <a:lstStyle/>
          <a:p>
            <a:r>
              <a:rPr lang="en-US" dirty="0"/>
              <a:t>Database Navigator </a:t>
            </a:r>
            <a:r>
              <a:rPr lang="ru-RU" dirty="0"/>
              <a:t>для </a:t>
            </a:r>
            <a:r>
              <a:rPr lang="en-US" dirty="0"/>
              <a:t>Community Edition</a:t>
            </a:r>
          </a:p>
          <a:p>
            <a:r>
              <a:rPr lang="ru-RU" dirty="0"/>
              <a:t>Подключение </a:t>
            </a:r>
            <a:r>
              <a:rPr lang="en-US" dirty="0"/>
              <a:t>MySQL, </a:t>
            </a:r>
            <a:r>
              <a:rPr lang="ru-RU" dirty="0"/>
              <a:t>выполнение запросов</a:t>
            </a:r>
          </a:p>
          <a:p>
            <a:r>
              <a:rPr lang="ru-RU" dirty="0"/>
              <a:t>Настройка драйверов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29CBD28F-2FF0-3321-8DFE-B8922B85D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8349C47-31B6-6C63-5437-2EA59BAAF8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35" y="366821"/>
            <a:ext cx="3079580" cy="182304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8040ACF-4568-3E01-C081-B44B25D242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7933" y="2280577"/>
            <a:ext cx="3418745" cy="182304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10114BA-EF0C-F706-E5B3-D8E1C6E1BE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5349" y="1647891"/>
            <a:ext cx="2452742" cy="193280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19E1D60-76DA-2EDC-684D-26DF9F9B4D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6394" y="4398750"/>
            <a:ext cx="4021053" cy="208619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0D10656-5548-9DFA-A531-EF37917564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25473" y="2354807"/>
            <a:ext cx="2742057" cy="1823043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315096F-39A3-2E02-AB98-041F8EFB38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24215" y="4194334"/>
            <a:ext cx="4021053" cy="239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257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B74A57-C3DB-8346-85F5-8A90BA533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A4E885F3-B3D9-2CB4-A76A-DA9CADAEDF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0172BC-18F9-C4FB-CEBC-669EF3BE0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6"/>
            <a:ext cx="9243786" cy="656635"/>
          </a:xfrm>
        </p:spPr>
        <p:txBody>
          <a:bodyPr>
            <a:normAutofit fontScale="90000"/>
          </a:bodyPr>
          <a:lstStyle/>
          <a:p>
            <a:r>
              <a:rPr lang="ru-RU" sz="4400" b="1" dirty="0"/>
              <a:t>Сравнение с аналогами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C240AE3-480F-2781-E723-2B6E6BED28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4796" y="1444278"/>
            <a:ext cx="6850101" cy="2583543"/>
          </a:xfrm>
        </p:spPr>
        <p:txBody>
          <a:bodyPr>
            <a:normAutofit/>
          </a:bodyPr>
          <a:lstStyle/>
          <a:p>
            <a:r>
              <a:rPr lang="ru-RU" b="1" dirty="0"/>
              <a:t>IDEA:</a:t>
            </a:r>
            <a:r>
              <a:rPr lang="ru-RU" dirty="0"/>
              <a:t> Лучшая для Java, глубокая интеграция</a:t>
            </a:r>
          </a:p>
          <a:p>
            <a:r>
              <a:rPr lang="ru-RU" b="1" dirty="0"/>
              <a:t>VS Code:</a:t>
            </a:r>
            <a:r>
              <a:rPr lang="ru-RU" dirty="0"/>
              <a:t> Легкий, мультиязычный</a:t>
            </a:r>
          </a:p>
          <a:p>
            <a:r>
              <a:rPr lang="ru-RU" b="1" dirty="0"/>
              <a:t>Eclipse:</a:t>
            </a:r>
            <a:r>
              <a:rPr lang="ru-RU" dirty="0"/>
              <a:t> Бесплатный, для легаси-проектов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F7CD0865-EE3F-4425-0482-3442F61CFB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264543C-73BA-B001-0D3A-9948BF2C12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757" y="739344"/>
            <a:ext cx="4810395" cy="454385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546B0A6-873F-F0C3-5D69-C1476E12AD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756" y="5240584"/>
            <a:ext cx="4816669" cy="87807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D0E9FB6-DA25-A44A-6237-618CAEECC7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3584" y="3149891"/>
            <a:ext cx="6250197" cy="232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262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BD943-D44F-2898-BEB7-190C3DFB40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D3BBAAE3-F11C-B60C-4D53-F1A4236FF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518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CD4943-5E69-BE51-FD3F-6C2BD20E7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6"/>
            <a:ext cx="9243786" cy="824253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 Выводы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AF0CF54-B15A-B465-8559-94B6D54388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7533" y="1095375"/>
            <a:ext cx="10086248" cy="3004104"/>
          </a:xfrm>
        </p:spPr>
        <p:txBody>
          <a:bodyPr>
            <a:noAutofit/>
          </a:bodyPr>
          <a:lstStyle/>
          <a:p>
            <a:r>
              <a:rPr lang="ru-RU" b="1" dirty="0"/>
              <a:t>Ключевые преимущества </a:t>
            </a:r>
            <a:r>
              <a:rPr lang="ru-RU" b="1" dirty="0" err="1"/>
              <a:t>IntelliJ</a:t>
            </a:r>
            <a:r>
              <a:rPr lang="ru-RU" b="1" dirty="0"/>
              <a:t> IDEA:</a:t>
            </a:r>
            <a:endParaRPr lang="ru-RU" dirty="0"/>
          </a:p>
          <a:p>
            <a:r>
              <a:rPr lang="ru-RU" dirty="0"/>
              <a:t>Лидер для профессиональной Java/</a:t>
            </a:r>
            <a:r>
              <a:rPr lang="ru-RU" dirty="0" err="1"/>
              <a:t>Kotlin</a:t>
            </a:r>
            <a:r>
              <a:rPr lang="ru-RU" dirty="0"/>
              <a:t> разработки</a:t>
            </a:r>
          </a:p>
          <a:p>
            <a:r>
              <a:rPr lang="ru-RU" dirty="0"/>
              <a:t>Глубокий анализ кода и интеллектуальные возможности</a:t>
            </a:r>
          </a:p>
          <a:p>
            <a:r>
              <a:rPr lang="ru-RU" dirty="0"/>
              <a:t>Стабильная работа с большими проектами</a:t>
            </a:r>
          </a:p>
          <a:p>
            <a:r>
              <a:rPr lang="ru-RU" dirty="0"/>
              <a:t>Богатая экосистема плагинов и инструментов</a:t>
            </a:r>
          </a:p>
          <a:p>
            <a:r>
              <a:rPr lang="ru-RU" b="1" dirty="0"/>
              <a:t>Перспективы:</a:t>
            </a:r>
            <a:endParaRPr lang="ru-RU" dirty="0"/>
          </a:p>
          <a:p>
            <a:r>
              <a:rPr lang="ru-RU" dirty="0"/>
              <a:t>Постоянное развитие AI-функций</a:t>
            </a:r>
          </a:p>
          <a:p>
            <a:r>
              <a:rPr lang="ru-RU" dirty="0"/>
              <a:t>Улучшение производительности и интеграции</a:t>
            </a:r>
          </a:p>
          <a:p>
            <a:r>
              <a:rPr lang="ru-RU" dirty="0"/>
              <a:t>Рост популярности среди Java-разработчиков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C9652991-5D39-06F5-328F-48DC63ADE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4" name="Picture 10" descr="Picture background">
            <a:extLst>
              <a:ext uri="{FF2B5EF4-FFF2-40B4-BE49-F238E27FC236}">
                <a16:creationId xmlns:a16="http://schemas.microsoft.com/office/drawing/2014/main" id="{712F5CAE-1D78-8A37-1ED5-4A95F2BAA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897" y="74960"/>
            <a:ext cx="2040830" cy="2040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7616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D8642-1022-3FC0-E862-59CFAB8CE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31B7F67A-686A-DCC1-A06E-84C822480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741B0E-CC6D-EE37-5E06-C41CEE00F1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114" y="-35501"/>
            <a:ext cx="9789887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Что такое </a:t>
            </a:r>
            <a:r>
              <a:rPr lang="en-US" sz="4400" b="1" dirty="0">
                <a:latin typeface="Arial Rounded MT Bold" panose="020F0704030504030204" pitchFamily="34" charset="0"/>
              </a:rPr>
              <a:t>IntelliJ IDEA?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9292A02-7E69-8D77-F69C-9FF147398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9257" y="698070"/>
            <a:ext cx="10218057" cy="3306620"/>
          </a:xfrm>
        </p:spPr>
        <p:txBody>
          <a:bodyPr>
            <a:normAutofit/>
          </a:bodyPr>
          <a:lstStyle/>
          <a:p>
            <a:r>
              <a:rPr lang="ru-RU" dirty="0"/>
              <a:t>Разработана </a:t>
            </a:r>
            <a:r>
              <a:rPr lang="en-US" dirty="0"/>
              <a:t>JetBrains, </a:t>
            </a:r>
            <a:r>
              <a:rPr lang="ru-RU" dirty="0"/>
              <a:t>первая версия — 2001 год</a:t>
            </a:r>
          </a:p>
          <a:p>
            <a:r>
              <a:rPr lang="ru-RU" dirty="0"/>
              <a:t>Первая </a:t>
            </a:r>
            <a:r>
              <a:rPr lang="en-US" dirty="0"/>
              <a:t>IDE </a:t>
            </a:r>
            <a:r>
              <a:rPr lang="ru-RU" dirty="0"/>
              <a:t>для </a:t>
            </a:r>
            <a:r>
              <a:rPr lang="en-US" dirty="0"/>
              <a:t>Java </a:t>
            </a:r>
            <a:r>
              <a:rPr lang="ru-RU" dirty="0"/>
              <a:t>с полноценным рефакторингом</a:t>
            </a:r>
          </a:p>
          <a:p>
            <a:r>
              <a:rPr lang="ru-RU" dirty="0"/>
              <a:t>Кросс-платформенная: </a:t>
            </a:r>
            <a:r>
              <a:rPr lang="en-US" dirty="0"/>
              <a:t>Windows, macOS, Linux</a:t>
            </a:r>
          </a:p>
          <a:p>
            <a:r>
              <a:rPr lang="ru-RU" dirty="0"/>
              <a:t>Поддержка </a:t>
            </a:r>
            <a:r>
              <a:rPr lang="en-US" dirty="0"/>
              <a:t>Java, Kotlin, Python, JavaScript, Scala, Groovy</a:t>
            </a:r>
          </a:p>
          <a:p>
            <a:r>
              <a:rPr lang="ru-RU" dirty="0"/>
              <a:t>Две редакции: </a:t>
            </a:r>
            <a:r>
              <a:rPr lang="en-US" dirty="0"/>
              <a:t>Community (</a:t>
            </a:r>
            <a:r>
              <a:rPr lang="ru-RU" dirty="0"/>
              <a:t>бесплатная) и </a:t>
            </a:r>
            <a:r>
              <a:rPr lang="en-US" dirty="0"/>
              <a:t>Ultimate (</a:t>
            </a:r>
            <a:r>
              <a:rPr lang="ru-RU" dirty="0"/>
              <a:t>платная)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67A567DA-8489-D4FA-7D3C-C167233424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A097EE-47E1-5FEF-9A17-C081B914A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5915" y="4699000"/>
            <a:ext cx="2159000" cy="21590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EDDB604-1B62-ED96-3B39-6BEDCD8F9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398" y="3162325"/>
            <a:ext cx="4757232" cy="356792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87247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3ADFE-A2E7-3484-F2D5-0B4403172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369CC4BD-F54E-2679-773F-7E33DDB92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51069CE-18B5-70E7-9C95-EEEF1F5FE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6905" y="3487809"/>
            <a:ext cx="589095" cy="670479"/>
          </a:xfrm>
        </p:spPr>
        <p:txBody>
          <a:bodyPr>
            <a:noAutofit/>
          </a:bodyPr>
          <a:lstStyle/>
          <a:p>
            <a:r>
              <a:rPr lang="ru-RU" dirty="0"/>
              <a:t>,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BF4957B0-ECEE-1BA6-D98A-BDFBEDAEC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B67906A-E7CD-E3D1-C30C-179C90618A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5452" y="3823048"/>
            <a:ext cx="1016000" cy="558006"/>
          </a:xfrm>
        </p:spPr>
        <p:txBody>
          <a:bodyPr>
            <a:normAutofit fontScale="90000"/>
          </a:bodyPr>
          <a:lstStyle/>
          <a:p>
            <a:r>
              <a:rPr lang="ru-RU" dirty="0"/>
              <a:t>,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9400D1EB-CAC5-214A-01C4-5582A05F0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1578" y="347267"/>
            <a:ext cx="6180137" cy="6281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9532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F7E6B4-5066-5185-B3CC-7A590A30D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86D1161D-F6A4-B089-7854-BB5C2D4E9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DD8D2E-B5FB-4A17-6E80-589873DB9A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114" y="89854"/>
            <a:ext cx="9789887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Системные требования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4899C0C-FE46-0B63-135A-B66D5A84CC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2057" y="1003961"/>
            <a:ext cx="5798458" cy="4839415"/>
          </a:xfrm>
        </p:spPr>
        <p:txBody>
          <a:bodyPr>
            <a:normAutofit/>
          </a:bodyPr>
          <a:lstStyle/>
          <a:p>
            <a:r>
              <a:rPr lang="ru-RU" b="1" dirty="0"/>
              <a:t>Минимальные:</a:t>
            </a:r>
            <a:endParaRPr lang="ru-RU" dirty="0"/>
          </a:p>
          <a:p>
            <a:r>
              <a:rPr lang="ru-RU" dirty="0"/>
              <a:t>ОЗУ: 2 ГБ</a:t>
            </a:r>
          </a:p>
          <a:p>
            <a:r>
              <a:rPr lang="ru-RU" dirty="0"/>
              <a:t>Процессор: 1 ГГц</a:t>
            </a:r>
          </a:p>
          <a:p>
            <a:r>
              <a:rPr lang="ru-RU" dirty="0"/>
              <a:t>Диск: 2.5 ГБ + кэш</a:t>
            </a:r>
          </a:p>
          <a:p>
            <a:r>
              <a:rPr lang="ru-RU" dirty="0"/>
              <a:t>ОС: </a:t>
            </a:r>
            <a:r>
              <a:rPr lang="en-US" dirty="0"/>
              <a:t>Windows 8+, macOS 10.13+, Linux</a:t>
            </a:r>
          </a:p>
          <a:p>
            <a:r>
              <a:rPr lang="ru-RU" b="1" dirty="0"/>
              <a:t>Рекомендуемые:</a:t>
            </a:r>
            <a:endParaRPr lang="ru-RU" dirty="0"/>
          </a:p>
          <a:p>
            <a:r>
              <a:rPr lang="ru-RU" dirty="0"/>
              <a:t>ОЗУ: 8+ ГБ</a:t>
            </a:r>
          </a:p>
          <a:p>
            <a:r>
              <a:rPr lang="en-US" dirty="0"/>
              <a:t>SSD: 5+ </a:t>
            </a:r>
            <a:r>
              <a:rPr lang="ru-RU" dirty="0"/>
              <a:t>ГБ</a:t>
            </a:r>
          </a:p>
          <a:p>
            <a:r>
              <a:rPr lang="ru-RU" dirty="0"/>
              <a:t>Разрешение: 1920</a:t>
            </a:r>
            <a:r>
              <a:rPr lang="en-US" dirty="0"/>
              <a:t>x1080+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ED196867-9E16-B34C-C68A-6905F9061B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icture background">
            <a:extLst>
              <a:ext uri="{FF2B5EF4-FFF2-40B4-BE49-F238E27FC236}">
                <a16:creationId xmlns:a16="http://schemas.microsoft.com/office/drawing/2014/main" id="{FD3BCC0E-65AC-AB2D-0CA5-B5087BF5F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0101" y="2020308"/>
            <a:ext cx="6088314" cy="4158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187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B15CD-3D21-3DC0-90A6-401D622A6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93E8E387-32F6-B606-56B4-8F6501017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4B74E3-0790-9AF2-C77A-0BAC99B16B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114" y="89854"/>
            <a:ext cx="9789887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Интерфейс — главное окно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28D7475-9DD8-AD8E-FE32-3C1D3AA59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861402"/>
            <a:ext cx="12192000" cy="4839415"/>
          </a:xfrm>
        </p:spPr>
        <p:txBody>
          <a:bodyPr>
            <a:normAutofit/>
          </a:bodyPr>
          <a:lstStyle/>
          <a:p>
            <a:r>
              <a:rPr lang="ru-RU" dirty="0"/>
              <a:t>Центральный редактор с вкладками</a:t>
            </a:r>
          </a:p>
          <a:p>
            <a:r>
              <a:rPr lang="ru-RU" dirty="0"/>
              <a:t>Навигационная панель сверху</a:t>
            </a:r>
          </a:p>
          <a:p>
            <a:r>
              <a:rPr lang="ru-RU" dirty="0"/>
              <a:t>Боковые панели: Проект, Выполнить, Терминал, Структура</a:t>
            </a:r>
          </a:p>
          <a:p>
            <a:r>
              <a:rPr lang="ru-RU" dirty="0"/>
              <a:t>Минималистичный дизайн, ориентированный на продуктивность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9E932AF4-2856-B312-38B9-08ADD7E1E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3C082A-5A04-875A-E595-E4780E47C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875" y="2810496"/>
            <a:ext cx="6312535" cy="376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83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1EC84-F7E8-311B-9371-65F1E285E5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1FA857F-56CD-95EF-BA20-4513E87C5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B2F7FE-47C0-09AC-D75E-4C66DC8569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114" y="-118131"/>
            <a:ext cx="9789887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Навигация и панели инструментов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1B9B704-D88D-E531-DBA6-0B6EECA34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97186" y="698070"/>
            <a:ext cx="6848929" cy="4839415"/>
          </a:xfrm>
        </p:spPr>
        <p:txBody>
          <a:bodyPr>
            <a:normAutofit/>
          </a:bodyPr>
          <a:lstStyle/>
          <a:p>
            <a:r>
              <a:rPr lang="ru-RU" dirty="0"/>
              <a:t>Быстрый переход между файлами</a:t>
            </a:r>
          </a:p>
          <a:p>
            <a:r>
              <a:rPr lang="ru-RU" dirty="0"/>
              <a:t>Полная структура проекта</a:t>
            </a:r>
          </a:p>
          <a:p>
            <a:r>
              <a:rPr lang="ru-RU" dirty="0"/>
              <a:t>Встроенный терминал и отладчик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7B5CFB09-562F-6C31-34F5-69A27FB53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A9E315-7172-D5A4-0E72-3462617EBD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219" y="976312"/>
            <a:ext cx="4989830" cy="4905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217104E-5A7D-4DE9-2A61-5EE038FE54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1339" y="2602536"/>
            <a:ext cx="5940425" cy="305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59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C2D2B0-EEAD-6BE8-7846-F3071DBEB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7D3AF2CD-0F2F-A625-EEA7-1202D6201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B005A4-D656-079B-A649-7F897A2A95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114" y="-118131"/>
            <a:ext cx="9789887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Создание проекта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DEA4E9C-ECF9-D61D-2B5D-02987DB690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4215" y="698070"/>
            <a:ext cx="7819571" cy="4839415"/>
          </a:xfrm>
        </p:spPr>
        <p:txBody>
          <a:bodyPr>
            <a:normAutofit/>
          </a:bodyPr>
          <a:lstStyle/>
          <a:p>
            <a:r>
              <a:rPr lang="ru-RU" dirty="0"/>
              <a:t>New Project → Выбор языка (Java) → Выбор JDK</a:t>
            </a:r>
          </a:p>
          <a:p>
            <a:r>
              <a:rPr lang="ru-RU" dirty="0"/>
              <a:t>Указание имени и расположения проекта</a:t>
            </a:r>
          </a:p>
          <a:p>
            <a:r>
              <a:rPr lang="ru-RU" dirty="0"/>
              <a:t>Подключение SDK (автоматически или вручную)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5423B311-9106-445D-01D5-4CA63EE62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24FF1A1-248E-4A00-E1FE-DD7538234F4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841" y="2097721"/>
            <a:ext cx="5098431" cy="452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902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FF562E-1B8F-240B-CE50-B06747A49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A671E8E0-F675-A896-43BD-137B2F832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53DE53-8A44-8D1C-3894-DDBF3B1AF3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860" y="0"/>
            <a:ext cx="10429782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Структура проекта и создание классов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7EA00C0-8B94-15E4-6087-63829AB2A3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55962" y="820779"/>
            <a:ext cx="12209743" cy="1649279"/>
          </a:xfrm>
        </p:spPr>
        <p:txBody>
          <a:bodyPr>
            <a:normAutofit/>
          </a:bodyPr>
          <a:lstStyle/>
          <a:p>
            <a:r>
              <a:rPr lang="ru-RU" dirty="0"/>
              <a:t>Пакеты для организации классов</a:t>
            </a:r>
          </a:p>
          <a:p>
            <a:r>
              <a:rPr lang="ru-RU" dirty="0"/>
              <a:t>ПКМ по </a:t>
            </a:r>
            <a:r>
              <a:rPr lang="en-US" dirty="0" err="1"/>
              <a:t>src</a:t>
            </a:r>
            <a:r>
              <a:rPr lang="en-US" dirty="0"/>
              <a:t> → New → Java Class</a:t>
            </a:r>
          </a:p>
          <a:p>
            <a:r>
              <a:rPr lang="ru-RU" dirty="0"/>
              <a:t>Пример: </a:t>
            </a:r>
            <a:r>
              <a:rPr lang="en-US" dirty="0" err="1"/>
              <a:t>com.example.helloworld.HelloWorld</a:t>
            </a:r>
            <a:endParaRPr lang="en-US" dirty="0"/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F8EBE546-BA61-2E04-C173-B332E1E5D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4595E3-A01C-EB88-6C21-1ECA5F7374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26310"/>
            <a:ext cx="6511091" cy="24053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F9ECE67-80AF-1B47-08A7-C4A8A4D1512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575" y="4363085"/>
            <a:ext cx="5940425" cy="24053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74316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ECDF30-CA65-4D4C-29C8-EEE1B3454E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7A545805-FE2D-2B2E-357B-93031E604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6841D-401B-E50F-3A6B-1227BCCB8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6"/>
            <a:ext cx="9243786" cy="824253"/>
          </a:xfrm>
        </p:spPr>
        <p:txBody>
          <a:bodyPr>
            <a:normAutofit fontScale="90000"/>
          </a:bodyPr>
          <a:lstStyle/>
          <a:p>
            <a:r>
              <a:rPr lang="ru-RU" sz="4400" b="1" dirty="0"/>
              <a:t>Интеллектуальное </a:t>
            </a:r>
            <a:r>
              <a:rPr lang="en-US" sz="4400" b="1" dirty="0">
                <a:latin typeface="Arial Rounded MT Bold" panose="020F0704030504030204" pitchFamily="34" charset="0"/>
              </a:rPr>
              <a:t>coding-assistance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F2F9763-ACBF-9E38-9958-E27BA0D04F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534" y="875325"/>
            <a:ext cx="10086248" cy="2067737"/>
          </a:xfrm>
        </p:spPr>
        <p:txBody>
          <a:bodyPr>
            <a:normAutofit/>
          </a:bodyPr>
          <a:lstStyle/>
          <a:p>
            <a:r>
              <a:rPr lang="ru-RU" dirty="0"/>
              <a:t>Умное </a:t>
            </a:r>
            <a:r>
              <a:rPr lang="ru-RU" dirty="0" err="1"/>
              <a:t>автодополнение</a:t>
            </a:r>
            <a:r>
              <a:rPr lang="ru-RU" dirty="0"/>
              <a:t> с </a:t>
            </a:r>
            <a:r>
              <a:rPr lang="en-US" dirty="0"/>
              <a:t>ML-</a:t>
            </a:r>
            <a:r>
              <a:rPr lang="ru-RU" dirty="0"/>
              <a:t>ранжированием</a:t>
            </a:r>
          </a:p>
          <a:p>
            <a:r>
              <a:rPr lang="en-US" dirty="0"/>
              <a:t>Live Templates </a:t>
            </a:r>
            <a:r>
              <a:rPr lang="ru-RU" dirty="0"/>
              <a:t>для быстрой вставки кода</a:t>
            </a:r>
          </a:p>
          <a:p>
            <a:r>
              <a:rPr lang="en-US" dirty="0"/>
              <a:t>Search Everywhere (</a:t>
            </a:r>
            <a:r>
              <a:rPr lang="ru-RU" dirty="0"/>
              <a:t>двойной </a:t>
            </a:r>
            <a:r>
              <a:rPr lang="en-US" dirty="0"/>
              <a:t>Shift)</a:t>
            </a:r>
          </a:p>
          <a:p>
            <a:r>
              <a:rPr lang="en-US" dirty="0"/>
              <a:t>Find Usages (Alt+F7)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D4F3C60C-54B9-6DC8-1FEB-D36361F15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icture background">
            <a:extLst>
              <a:ext uri="{FF2B5EF4-FFF2-40B4-BE49-F238E27FC236}">
                <a16:creationId xmlns:a16="http://schemas.microsoft.com/office/drawing/2014/main" id="{F984D0F1-8931-A023-268F-B355A6C27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055" y="2943062"/>
            <a:ext cx="8838466" cy="353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6195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1E6FB6-2FEC-A812-F608-5B1710BB5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801103CC-ED44-F47B-46F7-B25C492B0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23D3B7-EFF0-4740-7859-F6037C45E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15" y="25536"/>
            <a:ext cx="9243786" cy="824253"/>
          </a:xfrm>
        </p:spPr>
        <p:txBody>
          <a:bodyPr>
            <a:normAutofit/>
          </a:bodyPr>
          <a:lstStyle/>
          <a:p>
            <a:r>
              <a:rPr lang="ru-RU" sz="4400" b="1" dirty="0"/>
              <a:t>Форматирование кода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2D64835-B836-6F27-BE77-C03017E93C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80580" y="814207"/>
            <a:ext cx="10455094" cy="2067737"/>
          </a:xfrm>
        </p:spPr>
        <p:txBody>
          <a:bodyPr>
            <a:normAutofit/>
          </a:bodyPr>
          <a:lstStyle/>
          <a:p>
            <a:r>
              <a:rPr lang="ru-RU" dirty="0" err="1"/>
              <a:t>Ctrl+Alt+L</a:t>
            </a:r>
            <a:r>
              <a:rPr lang="ru-RU" dirty="0"/>
              <a:t> — базовое форматирование</a:t>
            </a:r>
          </a:p>
          <a:p>
            <a:r>
              <a:rPr lang="ru-RU" dirty="0" err="1"/>
              <a:t>Alt+Enter</a:t>
            </a:r>
            <a:r>
              <a:rPr lang="ru-RU" dirty="0"/>
              <a:t> — контекстные исправления</a:t>
            </a:r>
          </a:p>
          <a:p>
            <a:r>
              <a:rPr lang="ru-RU" dirty="0" err="1"/>
              <a:t>Автоформатирование</a:t>
            </a:r>
            <a:r>
              <a:rPr lang="ru-RU" dirty="0"/>
              <a:t> при коммите (</a:t>
            </a:r>
            <a:r>
              <a:rPr lang="ru-RU" dirty="0" err="1"/>
              <a:t>Ctrl+K</a:t>
            </a:r>
            <a:r>
              <a:rPr lang="ru-RU" dirty="0"/>
              <a:t>)</a:t>
            </a:r>
          </a:p>
        </p:txBody>
      </p:sp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47382496-499A-3D6B-F5F3-9B6C144BE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5003">
            <a:off x="10768340" y="155519"/>
            <a:ext cx="1085102" cy="108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 descr="IntelliJ IDEA: стиль и форматирование кода - 2">
            <a:extLst>
              <a:ext uri="{FF2B5EF4-FFF2-40B4-BE49-F238E27FC236}">
                <a16:creationId xmlns:a16="http://schemas.microsoft.com/office/drawing/2014/main" id="{A30BA887-D808-59A9-405C-CB7C14EF5A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503714" cy="2503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867B5D3-47F6-9C61-51CB-E87B0D9A1F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092" y="2778844"/>
            <a:ext cx="10077815" cy="363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51368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459</Words>
  <Application>Microsoft Office PowerPoint</Application>
  <PresentationFormat>Широкоэкранный</PresentationFormat>
  <Paragraphs>99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Arial Black</vt:lpstr>
      <vt:lpstr>Arial Rounded MT Bold</vt:lpstr>
      <vt:lpstr>Calibri</vt:lpstr>
      <vt:lpstr>Calibri Light</vt:lpstr>
      <vt:lpstr>Тема Office</vt:lpstr>
      <vt:lpstr>IntelliJ IDEA Community Edition </vt:lpstr>
      <vt:lpstr>Что такое IntelliJ IDEA?</vt:lpstr>
      <vt:lpstr>Системные требования</vt:lpstr>
      <vt:lpstr>Интерфейс — главное окно</vt:lpstr>
      <vt:lpstr>Навигация и панели инструментов</vt:lpstr>
      <vt:lpstr>Создание проекта</vt:lpstr>
      <vt:lpstr>Структура проекта и создание классов</vt:lpstr>
      <vt:lpstr>Интеллектуальное coding-assistance</vt:lpstr>
      <vt:lpstr>Форматирование кода</vt:lpstr>
      <vt:lpstr>Отладка</vt:lpstr>
      <vt:lpstr>Компиляция и сборка</vt:lpstr>
      <vt:lpstr>Производительность</vt:lpstr>
      <vt:lpstr>Профилирование</vt:lpstr>
      <vt:lpstr>Память JVM</vt:lpstr>
      <vt:lpstr>AI-функции</vt:lpstr>
      <vt:lpstr>Плагины</vt:lpstr>
      <vt:lpstr>Базы данных</vt:lpstr>
      <vt:lpstr>Сравнение с аналогами</vt:lpstr>
      <vt:lpstr> Выводы</vt:lpstr>
      <vt:lpstr>,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15 Devork</dc:creator>
  <cp:lastModifiedBy>15 Devork</cp:lastModifiedBy>
  <cp:revision>2</cp:revision>
  <dcterms:created xsi:type="dcterms:W3CDTF">2025-09-26T16:30:02Z</dcterms:created>
  <dcterms:modified xsi:type="dcterms:W3CDTF">2025-09-26T18:07:16Z</dcterms:modified>
</cp:coreProperties>
</file>

<file path=docProps/thumbnail.jpeg>
</file>